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50" r:id="rId2"/>
    <p:sldId id="353" r:id="rId3"/>
    <p:sldId id="348" r:id="rId4"/>
    <p:sldId id="354" r:id="rId5"/>
    <p:sldId id="356" r:id="rId6"/>
    <p:sldId id="352" r:id="rId7"/>
    <p:sldId id="34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E8524-7CA0-46BB-96BA-02639931218D}" type="datetimeFigureOut">
              <a:rPr lang="en-US" smtClean="0"/>
              <a:t>8/15/2019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50757B-4703-4D53-A35D-3A94C9CC8F92}" type="slidenum">
              <a:rPr lang="en-US" smtClean="0"/>
              <a:t>‹#›</a:t>
            </a:fld>
            <a:endParaRPr lang="en-US"/>
          </a:p>
        </p:txBody>
      </p:sp>
    </p:spTree>
    <p:extLst>
      <p:ext uri="{BB962C8B-B14F-4D97-AF65-F5344CB8AC3E}">
        <p14:creationId xmlns:p14="http://schemas.microsoft.com/office/powerpoint/2010/main" val="2990386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1</a:t>
            </a:fld>
            <a:endParaRPr lang="en-US"/>
          </a:p>
        </p:txBody>
      </p:sp>
    </p:spTree>
    <p:extLst>
      <p:ext uri="{BB962C8B-B14F-4D97-AF65-F5344CB8AC3E}">
        <p14:creationId xmlns:p14="http://schemas.microsoft.com/office/powerpoint/2010/main" val="3148685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2</a:t>
            </a:fld>
            <a:endParaRPr lang="en-US"/>
          </a:p>
        </p:txBody>
      </p:sp>
    </p:spTree>
    <p:extLst>
      <p:ext uri="{BB962C8B-B14F-4D97-AF65-F5344CB8AC3E}">
        <p14:creationId xmlns:p14="http://schemas.microsoft.com/office/powerpoint/2010/main" val="3759238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a:t>
            </a:fld>
            <a:endParaRPr lang="en-US"/>
          </a:p>
        </p:txBody>
      </p:sp>
    </p:spTree>
    <p:extLst>
      <p:ext uri="{BB962C8B-B14F-4D97-AF65-F5344CB8AC3E}">
        <p14:creationId xmlns:p14="http://schemas.microsoft.com/office/powerpoint/2010/main" val="1106311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4</a:t>
            </a:fld>
            <a:endParaRPr lang="en-US"/>
          </a:p>
        </p:txBody>
      </p:sp>
    </p:spTree>
    <p:extLst>
      <p:ext uri="{BB962C8B-B14F-4D97-AF65-F5344CB8AC3E}">
        <p14:creationId xmlns:p14="http://schemas.microsoft.com/office/powerpoint/2010/main" val="989424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5</a:t>
            </a:fld>
            <a:endParaRPr lang="en-US"/>
          </a:p>
        </p:txBody>
      </p:sp>
    </p:spTree>
    <p:extLst>
      <p:ext uri="{BB962C8B-B14F-4D97-AF65-F5344CB8AC3E}">
        <p14:creationId xmlns:p14="http://schemas.microsoft.com/office/powerpoint/2010/main" val="863181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6</a:t>
            </a:fld>
            <a:endParaRPr lang="en-US"/>
          </a:p>
        </p:txBody>
      </p:sp>
    </p:spTree>
    <p:extLst>
      <p:ext uri="{BB962C8B-B14F-4D97-AF65-F5344CB8AC3E}">
        <p14:creationId xmlns:p14="http://schemas.microsoft.com/office/powerpoint/2010/main" val="2817913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7</a:t>
            </a:fld>
            <a:endParaRPr lang="en-US"/>
          </a:p>
        </p:txBody>
      </p:sp>
    </p:spTree>
    <p:extLst>
      <p:ext uri="{BB962C8B-B14F-4D97-AF65-F5344CB8AC3E}">
        <p14:creationId xmlns:p14="http://schemas.microsoft.com/office/powerpoint/2010/main" val="1932413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DEFE1-29C8-46E9-87F4-8F744152A0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29FE44-65AD-4F48-A6A0-96C5480FFF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1E1800-8C0D-4C49-B4C2-583F786C145C}"/>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A62FB311-2EA5-405C-9F17-7FE57A100C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FEAC9A-FF29-4A6F-8B08-1568AB9D220E}"/>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169541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FEC4-66F7-489E-83F0-338C0244AE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0B1B4F-D953-42B2-A08A-A52FB22428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C730ED-B17F-4373-BEC3-4626FBDE88A5}"/>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4962BF36-0DA6-4364-ABB6-F0A9FD3046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764484-40B7-417E-AFCF-D1B8B8EBC858}"/>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354556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DBAC3E-D578-4E1D-A620-366964F5A84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C26EB8-22AA-4770-9940-1EFFE9D88F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CEA3D9-DA4B-4980-9A37-287485022535}"/>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9F9573B1-9523-4FBA-8F5A-D3714C6F9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C0E886-C670-4183-9216-A0F4D307DE40}"/>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4230813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E469C-9164-4036-9467-9A711BFFAF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C582DD-DE05-4636-9C78-96863365DD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FFCA15-1F22-4788-AC2D-135F58A6CAC6}"/>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4FB3C417-EBAF-47E9-AB44-FA31D4A04D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1F4E44-71BB-41FD-80B9-C1DAF5C47FF2}"/>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18005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33135-DB57-4841-8859-F9D15B1287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81DF91A-FAC8-44B7-ABCC-8BA8CDB34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06E6F5-7394-42A6-8045-B8FF8C575EA9}"/>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8536D9C2-D574-4704-962F-33B0DAA830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73AB96-B3FF-47C0-8614-6E4BF3E04B75}"/>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368847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C8028-8362-4ADE-BF29-40CC87660D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7972FD-A42A-4642-8A2D-82B02F43D5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B8E6F86-FEB1-47BA-80D9-2C05B111DF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5137997-9A33-40A1-BB43-A8FFDAFD3893}"/>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6" name="Footer Placeholder 5">
            <a:extLst>
              <a:ext uri="{FF2B5EF4-FFF2-40B4-BE49-F238E27FC236}">
                <a16:creationId xmlns:a16="http://schemas.microsoft.com/office/drawing/2014/main" id="{557D6390-C327-45D4-B32B-A1C6EB0A95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E5FF-5796-4245-915A-804C59C26507}"/>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4004027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1F442-CFBE-4980-9A09-BAAFA7D33FA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F398440-3F17-4268-9D49-5F927760BB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51C0B8-603E-4F2A-94B2-C2EAF9CAD3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CF203D-1AF7-4143-B179-B05849084C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2371D4F-F726-471B-9F58-B0F6BEC428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2EA6D4-0299-4908-BE54-F50841F0180A}"/>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8" name="Footer Placeholder 7">
            <a:extLst>
              <a:ext uri="{FF2B5EF4-FFF2-40B4-BE49-F238E27FC236}">
                <a16:creationId xmlns:a16="http://schemas.microsoft.com/office/drawing/2014/main" id="{EBCEDCDC-685E-423C-8AFB-82EF5811D8A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38DDD87-D93D-4B9F-95C8-74B55693A874}"/>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1866533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0A57D-BE7A-459A-9B57-E564CE904E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829A8ED-34DC-4A0C-8C10-745C0B5FA787}"/>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4" name="Footer Placeholder 3">
            <a:extLst>
              <a:ext uri="{FF2B5EF4-FFF2-40B4-BE49-F238E27FC236}">
                <a16:creationId xmlns:a16="http://schemas.microsoft.com/office/drawing/2014/main" id="{F0487FE6-0CD0-4664-89B1-6311DA4C11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2A29D1-18B6-44A3-85AD-026F85619C40}"/>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2293300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84E9A9-B8D9-47BE-B514-C429CC334630}"/>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3" name="Footer Placeholder 2">
            <a:extLst>
              <a:ext uri="{FF2B5EF4-FFF2-40B4-BE49-F238E27FC236}">
                <a16:creationId xmlns:a16="http://schemas.microsoft.com/office/drawing/2014/main" id="{9F650B71-DA98-4809-8619-1E3D682146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A83144F-E642-47E8-BCB4-959AA1301196}"/>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665602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FBD10-3542-4228-AFEB-4F213B53E5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C58BB01-F08C-467E-B3B0-D59257453A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880F295-3BAC-4333-8E1E-7B3158EF23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DCFAA7-0A98-40C9-8961-C4D68ABFE568}"/>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6" name="Footer Placeholder 5">
            <a:extLst>
              <a:ext uri="{FF2B5EF4-FFF2-40B4-BE49-F238E27FC236}">
                <a16:creationId xmlns:a16="http://schemas.microsoft.com/office/drawing/2014/main" id="{4E6CB9E2-4FCA-44A3-8778-BC8F9A4277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A313E0-1D0E-4DB5-9611-CFC8017E248E}"/>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999678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85751-E7C3-4158-87A4-26B7048A54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103E1C-5E23-4404-86E7-8315F0505B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CD8095-724F-47B9-8633-CCBAD0AB83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8E4EC6-3D77-4577-AF7E-F2E9A8E0E815}"/>
              </a:ext>
            </a:extLst>
          </p:cNvPr>
          <p:cNvSpPr>
            <a:spLocks noGrp="1"/>
          </p:cNvSpPr>
          <p:nvPr>
            <p:ph type="dt" sz="half" idx="10"/>
          </p:nvPr>
        </p:nvSpPr>
        <p:spPr/>
        <p:txBody>
          <a:bodyPr/>
          <a:lstStyle/>
          <a:p>
            <a:fld id="{AC060782-6A3A-40E6-BA35-1FDF7BCC679A}" type="datetimeFigureOut">
              <a:rPr lang="en-US" smtClean="0"/>
              <a:t>8/15/2019</a:t>
            </a:fld>
            <a:endParaRPr lang="en-US"/>
          </a:p>
        </p:txBody>
      </p:sp>
      <p:sp>
        <p:nvSpPr>
          <p:cNvPr id="6" name="Footer Placeholder 5">
            <a:extLst>
              <a:ext uri="{FF2B5EF4-FFF2-40B4-BE49-F238E27FC236}">
                <a16:creationId xmlns:a16="http://schemas.microsoft.com/office/drawing/2014/main" id="{C46BA44D-69C9-494E-9667-A8C2DF3F51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8CD56F-4F7C-45F7-8126-DD3495AE4EC7}"/>
              </a:ext>
            </a:extLst>
          </p:cNvPr>
          <p:cNvSpPr>
            <a:spLocks noGrp="1"/>
          </p:cNvSpPr>
          <p:nvPr>
            <p:ph type="sldNum" sz="quarter" idx="12"/>
          </p:nvPr>
        </p:nvSpPr>
        <p:spPr/>
        <p:txBody>
          <a:bodyPr/>
          <a:lstStyle/>
          <a:p>
            <a:fld id="{2EBC8BB7-7EB1-4455-B9E3-51A5332F0071}" type="slidenum">
              <a:rPr lang="en-US" smtClean="0"/>
              <a:t>‹#›</a:t>
            </a:fld>
            <a:endParaRPr lang="en-US"/>
          </a:p>
        </p:txBody>
      </p:sp>
    </p:spTree>
    <p:extLst>
      <p:ext uri="{BB962C8B-B14F-4D97-AF65-F5344CB8AC3E}">
        <p14:creationId xmlns:p14="http://schemas.microsoft.com/office/powerpoint/2010/main" val="442301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CEAC94-69F9-43D5-8112-17D7B506D3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79F06E-D22B-4CD9-AD21-71A9F6BF26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D4F68F-B3F8-4F3C-A095-A396D7B965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060782-6A3A-40E6-BA35-1FDF7BCC679A}" type="datetimeFigureOut">
              <a:rPr lang="en-US" smtClean="0"/>
              <a:t>8/15/2019</a:t>
            </a:fld>
            <a:endParaRPr lang="en-US"/>
          </a:p>
        </p:txBody>
      </p:sp>
      <p:sp>
        <p:nvSpPr>
          <p:cNvPr id="5" name="Footer Placeholder 4">
            <a:extLst>
              <a:ext uri="{FF2B5EF4-FFF2-40B4-BE49-F238E27FC236}">
                <a16:creationId xmlns:a16="http://schemas.microsoft.com/office/drawing/2014/main" id="{43A7C615-5182-4BDB-A91B-22D98D0A19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A99764-0612-4D67-B6E0-B3376706B1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BC8BB7-7EB1-4455-B9E3-51A5332F0071}" type="slidenum">
              <a:rPr lang="en-US" smtClean="0"/>
              <a:t>‹#›</a:t>
            </a:fld>
            <a:endParaRPr lang="en-US"/>
          </a:p>
        </p:txBody>
      </p:sp>
    </p:spTree>
    <p:extLst>
      <p:ext uri="{BB962C8B-B14F-4D97-AF65-F5344CB8AC3E}">
        <p14:creationId xmlns:p14="http://schemas.microsoft.com/office/powerpoint/2010/main" val="390332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notesSlide" Target="../notesSlides/notesSlide5.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7.xml"/><Relationship Id="rId7" Type="http://schemas.openxmlformats.org/officeDocument/2006/relationships/image" Target="../media/image20.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22.wmf"/><Relationship Id="rId5" Type="http://schemas.openxmlformats.org/officeDocument/2006/relationships/image" Target="../media/image24.png"/><Relationship Id="rId10" Type="http://schemas.openxmlformats.org/officeDocument/2006/relationships/oleObject" Target="../embeddings/oleObject5.bin"/><Relationship Id="rId4" Type="http://schemas.openxmlformats.org/officeDocument/2006/relationships/image" Target="../media/image23.png"/><Relationship Id="rId9"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303111" y="890166"/>
            <a:ext cx="11254153"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So let’s examine GDMPK numerics to see what prospects it has for describing the transition.  The most critical assumption in the derivation was that the  K</a:t>
            </a:r>
            <a:r>
              <a:rPr lang="en-US" altLang="en-US" sz="1400" baseline="-25000"/>
              <a:t>mn</a:t>
            </a:r>
            <a:r>
              <a:rPr lang="en-US" altLang="en-US" sz="1400"/>
              <a:t> matrix elements possess sharp distributions which allow them to be replaced by their mean values (or most probable values, whatever).  First we’ll do weak disorder in the Q1D (left) and 3D (right) geometries.  On left we see that K does become narrower as thick wire limit (L increased, L</a:t>
            </a:r>
            <a:r>
              <a:rPr lang="en-US" altLang="en-US" sz="1400" baseline="-25000"/>
              <a:t>z</a:t>
            </a:r>
            <a:r>
              <a:rPr lang="en-US" altLang="en-US" sz="1400"/>
              <a:t>/L constant) approached.  And same happens for weak disorder in 3D.  In fact, they self average (√&lt;K&gt;</a:t>
            </a:r>
            <a:r>
              <a:rPr lang="en-US" altLang="en-US" sz="1400" baseline="-25000"/>
              <a:t>2</a:t>
            </a:r>
            <a:r>
              <a:rPr lang="en-US" altLang="en-US" sz="1400"/>
              <a:t>/&lt;K&gt; </a:t>
            </a:r>
            <a:r>
              <a:rPr lang="en-US" altLang="en-US" sz="1400">
                <a:sym typeface="Wingdings" panose="05000000000000000000" pitchFamily="2" charset="2"/>
              </a:rPr>
              <a:t> 0)</a:t>
            </a:r>
            <a:r>
              <a:rPr lang="en-US" altLang="en-US" sz="1400" baseline="-25000"/>
              <a:t>,</a:t>
            </a:r>
            <a:r>
              <a:rPr lang="en-US" altLang="en-US" sz="1400"/>
              <a:t> which indicates that the mean-field approximation ought to become exact in the thermodynamic limit. </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a:extLst>
              <a:ext uri="{FF2B5EF4-FFF2-40B4-BE49-F238E27FC236}">
                <a16:creationId xmlns:a16="http://schemas.microsoft.com/office/drawing/2014/main" id="{DA9517B1-4302-4F72-806C-9CDDB325675B}"/>
              </a:ext>
            </a:extLst>
          </p:cNvPr>
          <p:cNvPicPr>
            <a:picLocks noChangeAspect="1"/>
          </p:cNvPicPr>
          <p:nvPr/>
        </p:nvPicPr>
        <p:blipFill>
          <a:blip r:embed="rId3"/>
          <a:stretch>
            <a:fillRect/>
          </a:stretch>
        </p:blipFill>
        <p:spPr>
          <a:xfrm>
            <a:off x="438571" y="2433683"/>
            <a:ext cx="4292339" cy="4372572"/>
          </a:xfrm>
          <a:prstGeom prst="rect">
            <a:avLst/>
          </a:prstGeom>
        </p:spPr>
      </p:pic>
      <p:pic>
        <p:nvPicPr>
          <p:cNvPr id="21" name="Picture 20">
            <a:extLst>
              <a:ext uri="{FF2B5EF4-FFF2-40B4-BE49-F238E27FC236}">
                <a16:creationId xmlns:a16="http://schemas.microsoft.com/office/drawing/2014/main" id="{ECF6F758-3AB5-4AE4-95FD-0DBF42F3AE87}"/>
              </a:ext>
            </a:extLst>
          </p:cNvPr>
          <p:cNvPicPr>
            <a:picLocks noChangeAspect="1"/>
          </p:cNvPicPr>
          <p:nvPr/>
        </p:nvPicPr>
        <p:blipFill>
          <a:blip r:embed="rId4"/>
          <a:stretch>
            <a:fillRect/>
          </a:stretch>
        </p:blipFill>
        <p:spPr>
          <a:xfrm>
            <a:off x="5869759" y="2503833"/>
            <a:ext cx="4292338" cy="4157902"/>
          </a:xfrm>
          <a:prstGeom prst="rect">
            <a:avLst/>
          </a:prstGeom>
        </p:spPr>
      </p:pic>
    </p:spTree>
    <p:extLst>
      <p:ext uri="{BB962C8B-B14F-4D97-AF65-F5344CB8AC3E}">
        <p14:creationId xmlns:p14="http://schemas.microsoft.com/office/powerpoint/2010/main" val="1283060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280387" y="917296"/>
            <a:ext cx="1163122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Then examining the same at the critical and insulating states…The elements do not self average in these regimes in the thermodynamic limit, so the mean-field approximation is more suspect.  The critical distribution seems to approach a constant form with a sharp, but asymmetric peak and √&lt;K&gt;</a:t>
            </a:r>
            <a:r>
              <a:rPr lang="en-US" altLang="en-US" sz="1400" baseline="-25000"/>
              <a:t>2</a:t>
            </a:r>
            <a:r>
              <a:rPr lang="en-US" altLang="en-US" sz="1400"/>
              <a:t>/&lt;K&gt; ~ constant.</a:t>
            </a:r>
            <a:r>
              <a:rPr lang="en-US" altLang="en-US" sz="1400" baseline="-25000"/>
              <a:t>.</a:t>
            </a:r>
            <a:r>
              <a:rPr lang="en-US" altLang="en-US" sz="1400"/>
              <a:t>  Also, interestingly, the matrix elements are invariant at the critical point.  The insulating distribution does get narrower, but doesn’t self-average, and in fact &lt;K&gt;</a:t>
            </a:r>
            <a:r>
              <a:rPr lang="en-US" altLang="en-US" sz="1400" baseline="-25000"/>
              <a:t>2</a:t>
            </a:r>
            <a:r>
              <a:rPr lang="en-US" altLang="en-US" sz="1400"/>
              <a:t>/&lt;K&gt; does grow a little bit.  But he says that they ‘didn’t find a qualitative difference in the distribution when fluctuations in K were included’.</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3" name="Picture 22">
            <a:extLst>
              <a:ext uri="{FF2B5EF4-FFF2-40B4-BE49-F238E27FC236}">
                <a16:creationId xmlns:a16="http://schemas.microsoft.com/office/drawing/2014/main" id="{3AC5822F-9E16-41C7-9157-FB51FAFAAC81}"/>
              </a:ext>
            </a:extLst>
          </p:cNvPr>
          <p:cNvPicPr>
            <a:picLocks noChangeAspect="1"/>
          </p:cNvPicPr>
          <p:nvPr/>
        </p:nvPicPr>
        <p:blipFill>
          <a:blip r:embed="rId3"/>
          <a:stretch>
            <a:fillRect/>
          </a:stretch>
        </p:blipFill>
        <p:spPr>
          <a:xfrm>
            <a:off x="3290287" y="2410250"/>
            <a:ext cx="2693723" cy="2382203"/>
          </a:xfrm>
          <a:prstGeom prst="rect">
            <a:avLst/>
          </a:prstGeom>
        </p:spPr>
      </p:pic>
      <p:pic>
        <p:nvPicPr>
          <p:cNvPr id="24" name="Picture 23">
            <a:extLst>
              <a:ext uri="{FF2B5EF4-FFF2-40B4-BE49-F238E27FC236}">
                <a16:creationId xmlns:a16="http://schemas.microsoft.com/office/drawing/2014/main" id="{C265872C-77D8-436E-9AC0-F4C2AAEAB67D}"/>
              </a:ext>
            </a:extLst>
          </p:cNvPr>
          <p:cNvPicPr>
            <a:picLocks noChangeAspect="1"/>
          </p:cNvPicPr>
          <p:nvPr/>
        </p:nvPicPr>
        <p:blipFill>
          <a:blip r:embed="rId4"/>
          <a:stretch>
            <a:fillRect/>
          </a:stretch>
        </p:blipFill>
        <p:spPr>
          <a:xfrm>
            <a:off x="107524" y="2410250"/>
            <a:ext cx="2899628" cy="2425832"/>
          </a:xfrm>
          <a:prstGeom prst="rect">
            <a:avLst/>
          </a:prstGeom>
        </p:spPr>
      </p:pic>
      <p:pic>
        <p:nvPicPr>
          <p:cNvPr id="25" name="Picture 24">
            <a:extLst>
              <a:ext uri="{FF2B5EF4-FFF2-40B4-BE49-F238E27FC236}">
                <a16:creationId xmlns:a16="http://schemas.microsoft.com/office/drawing/2014/main" id="{802E66D6-6D87-45B5-B3D5-0D5092822C65}"/>
              </a:ext>
            </a:extLst>
          </p:cNvPr>
          <p:cNvPicPr>
            <a:picLocks noChangeAspect="1"/>
          </p:cNvPicPr>
          <p:nvPr/>
        </p:nvPicPr>
        <p:blipFill>
          <a:blip r:embed="rId5"/>
          <a:stretch>
            <a:fillRect/>
          </a:stretch>
        </p:blipFill>
        <p:spPr>
          <a:xfrm>
            <a:off x="1669208" y="4930006"/>
            <a:ext cx="3242158" cy="1694021"/>
          </a:xfrm>
          <a:prstGeom prst="rect">
            <a:avLst/>
          </a:prstGeom>
        </p:spPr>
      </p:pic>
      <p:pic>
        <p:nvPicPr>
          <p:cNvPr id="26" name="Picture 25">
            <a:extLst>
              <a:ext uri="{FF2B5EF4-FFF2-40B4-BE49-F238E27FC236}">
                <a16:creationId xmlns:a16="http://schemas.microsoft.com/office/drawing/2014/main" id="{6A19AFEC-A338-4DE6-9E41-252180139CB3}"/>
              </a:ext>
            </a:extLst>
          </p:cNvPr>
          <p:cNvPicPr>
            <a:picLocks noChangeAspect="1"/>
          </p:cNvPicPr>
          <p:nvPr/>
        </p:nvPicPr>
        <p:blipFill>
          <a:blip r:embed="rId6"/>
          <a:stretch>
            <a:fillRect/>
          </a:stretch>
        </p:blipFill>
        <p:spPr>
          <a:xfrm>
            <a:off x="7014269" y="2372542"/>
            <a:ext cx="4314825" cy="4029075"/>
          </a:xfrm>
          <a:prstGeom prst="rect">
            <a:avLst/>
          </a:prstGeom>
        </p:spPr>
      </p:pic>
    </p:spTree>
    <p:extLst>
      <p:ext uri="{BB962C8B-B14F-4D97-AF65-F5344CB8AC3E}">
        <p14:creationId xmlns:p14="http://schemas.microsoft.com/office/powerpoint/2010/main" val="3884336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280388" y="980839"/>
            <a:ext cx="11182606"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Now let’s consider the index dependence of the matrix.  We’re analytically constrained to a two-parameter model, basically, so we’ll be keen to see the degree to which this is supported by numerics.  We’ll just focus on K</a:t>
            </a:r>
            <a:r>
              <a:rPr lang="en-US" altLang="en-US" sz="1400" baseline="-25000"/>
              <a:t>aa</a:t>
            </a:r>
            <a:r>
              <a:rPr lang="en-US" altLang="en-US" sz="1400"/>
              <a:t> and </a:t>
            </a:r>
            <a:r>
              <a:rPr lang="el-GR" altLang="en-US" sz="1400"/>
              <a:t>γ</a:t>
            </a:r>
            <a:r>
              <a:rPr lang="en-US" altLang="en-US" sz="1400" baseline="-25000"/>
              <a:t>mn</a:t>
            </a:r>
            <a:r>
              <a:rPr lang="en-US" altLang="en-US" sz="1400"/>
              <a:t>, (or well </a:t>
            </a:r>
            <a:r>
              <a:rPr lang="el-GR" altLang="en-US" sz="1400"/>
              <a:t>γ</a:t>
            </a:r>
            <a:r>
              <a:rPr lang="en-US" altLang="en-US" sz="1400" baseline="-25000"/>
              <a:t>1a</a:t>
            </a:r>
            <a:r>
              <a:rPr lang="en-US" altLang="en-US" sz="1400"/>
              <a:t> for simplicity) since these are the combinations into which the matrix elements arrange themselves.  First we’ll do weak disorder in the Q1D and 3D geometries…</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7" name="Picture 26">
            <a:extLst>
              <a:ext uri="{FF2B5EF4-FFF2-40B4-BE49-F238E27FC236}">
                <a16:creationId xmlns:a16="http://schemas.microsoft.com/office/drawing/2014/main" id="{22A4A205-332E-4F59-8766-98469E4F18D2}"/>
              </a:ext>
            </a:extLst>
          </p:cNvPr>
          <p:cNvPicPr>
            <a:picLocks noChangeAspect="1"/>
          </p:cNvPicPr>
          <p:nvPr/>
        </p:nvPicPr>
        <p:blipFill>
          <a:blip r:embed="rId3"/>
          <a:stretch>
            <a:fillRect/>
          </a:stretch>
        </p:blipFill>
        <p:spPr>
          <a:xfrm>
            <a:off x="280387" y="2070704"/>
            <a:ext cx="3471882" cy="3113546"/>
          </a:xfrm>
          <a:prstGeom prst="rect">
            <a:avLst/>
          </a:prstGeom>
        </p:spPr>
      </p:pic>
      <p:pic>
        <p:nvPicPr>
          <p:cNvPr id="29" name="Picture 28">
            <a:extLst>
              <a:ext uri="{FF2B5EF4-FFF2-40B4-BE49-F238E27FC236}">
                <a16:creationId xmlns:a16="http://schemas.microsoft.com/office/drawing/2014/main" id="{80819208-04AE-492C-A773-6F9B4FF84629}"/>
              </a:ext>
            </a:extLst>
          </p:cNvPr>
          <p:cNvPicPr>
            <a:picLocks noChangeAspect="1"/>
          </p:cNvPicPr>
          <p:nvPr/>
        </p:nvPicPr>
        <p:blipFill>
          <a:blip r:embed="rId4"/>
          <a:stretch>
            <a:fillRect/>
          </a:stretch>
        </p:blipFill>
        <p:spPr>
          <a:xfrm>
            <a:off x="5182533" y="1965724"/>
            <a:ext cx="4391025" cy="3924300"/>
          </a:xfrm>
          <a:prstGeom prst="rect">
            <a:avLst/>
          </a:prstGeom>
        </p:spPr>
      </p:pic>
      <p:sp>
        <p:nvSpPr>
          <p:cNvPr id="30" name="TextBox 29">
            <a:extLst>
              <a:ext uri="{FF2B5EF4-FFF2-40B4-BE49-F238E27FC236}">
                <a16:creationId xmlns:a16="http://schemas.microsoft.com/office/drawing/2014/main" id="{AF29588E-F10B-41B8-881D-D188DCA8C4F6}"/>
              </a:ext>
            </a:extLst>
          </p:cNvPr>
          <p:cNvSpPr txBox="1"/>
          <p:nvPr/>
        </p:nvSpPr>
        <p:spPr>
          <a:xfrm>
            <a:off x="237062" y="5485820"/>
            <a:ext cx="4558972" cy="1169551"/>
          </a:xfrm>
          <a:prstGeom prst="rect">
            <a:avLst/>
          </a:prstGeom>
          <a:noFill/>
        </p:spPr>
        <p:txBody>
          <a:bodyPr wrap="square" rtlCol="0">
            <a:spAutoFit/>
          </a:bodyPr>
          <a:lstStyle/>
          <a:p>
            <a:r>
              <a:rPr lang="en-US" sz="1400"/>
              <a:t>So yeah, the diagonal values are basically index-independent, for weak disorder.  But the values only match isotropy for Q1D geometry and weak disorder.  Not sure if the 3D weak disorder values would asymptote to the isotropic ones if L were large enough, but I suspect not.  </a:t>
            </a:r>
          </a:p>
        </p:txBody>
      </p:sp>
      <p:sp>
        <p:nvSpPr>
          <p:cNvPr id="31" name="TextBox 30">
            <a:extLst>
              <a:ext uri="{FF2B5EF4-FFF2-40B4-BE49-F238E27FC236}">
                <a16:creationId xmlns:a16="http://schemas.microsoft.com/office/drawing/2014/main" id="{B836F48B-C032-4C91-8881-B376797B7857}"/>
              </a:ext>
            </a:extLst>
          </p:cNvPr>
          <p:cNvSpPr txBox="1"/>
          <p:nvPr/>
        </p:nvSpPr>
        <p:spPr>
          <a:xfrm>
            <a:off x="5392132" y="5877161"/>
            <a:ext cx="4487160" cy="523220"/>
          </a:xfrm>
          <a:prstGeom prst="rect">
            <a:avLst/>
          </a:prstGeom>
          <a:noFill/>
        </p:spPr>
        <p:txBody>
          <a:bodyPr wrap="square" rtlCol="0">
            <a:spAutoFit/>
          </a:bodyPr>
          <a:lstStyle/>
          <a:p>
            <a:r>
              <a:rPr lang="el-GR" sz="1400"/>
              <a:t>γ</a:t>
            </a:r>
            <a:r>
              <a:rPr lang="el-GR" sz="1400" baseline="-25000"/>
              <a:t>1</a:t>
            </a:r>
            <a:r>
              <a:rPr lang="en-US" sz="1400" baseline="-25000"/>
              <a:t>a</a:t>
            </a:r>
            <a:r>
              <a:rPr lang="en-US" sz="1400"/>
              <a:t> should be 1 according to DMPK.  And we see that numerics support this, though less so for 3D geometries.  </a:t>
            </a:r>
          </a:p>
        </p:txBody>
      </p:sp>
    </p:spTree>
    <p:extLst>
      <p:ext uri="{BB962C8B-B14F-4D97-AF65-F5344CB8AC3E}">
        <p14:creationId xmlns:p14="http://schemas.microsoft.com/office/powerpoint/2010/main" val="3692194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280388" y="929369"/>
            <a:ext cx="553595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Now let’s look at index dependence in the critical, insulating states…</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TextBox 29">
            <a:extLst>
              <a:ext uri="{FF2B5EF4-FFF2-40B4-BE49-F238E27FC236}">
                <a16:creationId xmlns:a16="http://schemas.microsoft.com/office/drawing/2014/main" id="{AF29588E-F10B-41B8-881D-D188DCA8C4F6}"/>
              </a:ext>
            </a:extLst>
          </p:cNvPr>
          <p:cNvSpPr txBox="1"/>
          <p:nvPr/>
        </p:nvSpPr>
        <p:spPr>
          <a:xfrm>
            <a:off x="280388" y="6261660"/>
            <a:ext cx="5055183" cy="523220"/>
          </a:xfrm>
          <a:prstGeom prst="rect">
            <a:avLst/>
          </a:prstGeom>
          <a:noFill/>
        </p:spPr>
        <p:txBody>
          <a:bodyPr wrap="square" rtlCol="0">
            <a:spAutoFit/>
          </a:bodyPr>
          <a:lstStyle/>
          <a:p>
            <a:r>
              <a:rPr lang="en-US" sz="1400"/>
              <a:t>So at the critical point, we find that </a:t>
            </a:r>
            <a:r>
              <a:rPr lang="el-GR" sz="1400"/>
              <a:t>γ</a:t>
            </a:r>
            <a:r>
              <a:rPr lang="en-US" sz="1400" baseline="-25000"/>
              <a:t>1a</a:t>
            </a:r>
            <a:r>
              <a:rPr lang="en-US" sz="1400"/>
              <a:t> ~1/</a:t>
            </a:r>
            <a:r>
              <a:rPr lang="el-GR" sz="1400"/>
              <a:t>√</a:t>
            </a:r>
            <a:r>
              <a:rPr lang="en-US" sz="1400"/>
              <a:t>(aN).  And that K</a:t>
            </a:r>
            <a:r>
              <a:rPr lang="en-US" sz="1400" baseline="-25000"/>
              <a:t>aa</a:t>
            </a:r>
            <a:r>
              <a:rPr lang="en-US" sz="1400"/>
              <a:t> does the same.  </a:t>
            </a:r>
          </a:p>
        </p:txBody>
      </p:sp>
      <p:sp>
        <p:nvSpPr>
          <p:cNvPr id="31" name="TextBox 30">
            <a:extLst>
              <a:ext uri="{FF2B5EF4-FFF2-40B4-BE49-F238E27FC236}">
                <a16:creationId xmlns:a16="http://schemas.microsoft.com/office/drawing/2014/main" id="{B836F48B-C032-4C91-8881-B376797B7857}"/>
              </a:ext>
            </a:extLst>
          </p:cNvPr>
          <p:cNvSpPr txBox="1"/>
          <p:nvPr/>
        </p:nvSpPr>
        <p:spPr>
          <a:xfrm>
            <a:off x="5335571" y="4486037"/>
            <a:ext cx="6636470" cy="523220"/>
          </a:xfrm>
          <a:prstGeom prst="rect">
            <a:avLst/>
          </a:prstGeom>
          <a:noFill/>
        </p:spPr>
        <p:txBody>
          <a:bodyPr wrap="square" rtlCol="0">
            <a:spAutoFit/>
          </a:bodyPr>
          <a:lstStyle/>
          <a:p>
            <a:r>
              <a:rPr lang="en-US" sz="1400"/>
              <a:t>Insulating systems behave as above.  Both are similar to critical point. So in these regimes the two-parameter model seems less supportable.</a:t>
            </a:r>
          </a:p>
        </p:txBody>
      </p:sp>
      <p:pic>
        <p:nvPicPr>
          <p:cNvPr id="4" name="Picture 3">
            <a:extLst>
              <a:ext uri="{FF2B5EF4-FFF2-40B4-BE49-F238E27FC236}">
                <a16:creationId xmlns:a16="http://schemas.microsoft.com/office/drawing/2014/main" id="{BAFDABE4-51CC-4904-93DA-0D6ED99C3D51}"/>
              </a:ext>
            </a:extLst>
          </p:cNvPr>
          <p:cNvPicPr>
            <a:picLocks noChangeAspect="1"/>
          </p:cNvPicPr>
          <p:nvPr/>
        </p:nvPicPr>
        <p:blipFill>
          <a:blip r:embed="rId3"/>
          <a:stretch>
            <a:fillRect/>
          </a:stretch>
        </p:blipFill>
        <p:spPr>
          <a:xfrm>
            <a:off x="484204" y="1563085"/>
            <a:ext cx="2963834" cy="2313400"/>
          </a:xfrm>
          <a:prstGeom prst="rect">
            <a:avLst/>
          </a:prstGeom>
        </p:spPr>
      </p:pic>
      <p:pic>
        <p:nvPicPr>
          <p:cNvPr id="6" name="Picture 5">
            <a:extLst>
              <a:ext uri="{FF2B5EF4-FFF2-40B4-BE49-F238E27FC236}">
                <a16:creationId xmlns:a16="http://schemas.microsoft.com/office/drawing/2014/main" id="{D5E811E0-1791-408A-BE49-77E67C927A7E}"/>
              </a:ext>
            </a:extLst>
          </p:cNvPr>
          <p:cNvPicPr>
            <a:picLocks noChangeAspect="1"/>
          </p:cNvPicPr>
          <p:nvPr/>
        </p:nvPicPr>
        <p:blipFill>
          <a:blip r:embed="rId4"/>
          <a:stretch>
            <a:fillRect/>
          </a:stretch>
        </p:blipFill>
        <p:spPr>
          <a:xfrm>
            <a:off x="422433" y="3916151"/>
            <a:ext cx="3049667" cy="2230456"/>
          </a:xfrm>
          <a:prstGeom prst="rect">
            <a:avLst/>
          </a:prstGeom>
        </p:spPr>
      </p:pic>
      <p:pic>
        <p:nvPicPr>
          <p:cNvPr id="9" name="Picture 8">
            <a:extLst>
              <a:ext uri="{FF2B5EF4-FFF2-40B4-BE49-F238E27FC236}">
                <a16:creationId xmlns:a16="http://schemas.microsoft.com/office/drawing/2014/main" id="{E7F5DFFB-6C64-4CD9-B203-808604AF82BB}"/>
              </a:ext>
            </a:extLst>
          </p:cNvPr>
          <p:cNvPicPr>
            <a:picLocks noChangeAspect="1"/>
          </p:cNvPicPr>
          <p:nvPr/>
        </p:nvPicPr>
        <p:blipFill>
          <a:blip r:embed="rId5"/>
          <a:stretch>
            <a:fillRect/>
          </a:stretch>
        </p:blipFill>
        <p:spPr>
          <a:xfrm>
            <a:off x="5541277" y="1596110"/>
            <a:ext cx="2963834" cy="2452590"/>
          </a:xfrm>
          <a:prstGeom prst="rect">
            <a:avLst/>
          </a:prstGeom>
        </p:spPr>
      </p:pic>
      <p:pic>
        <p:nvPicPr>
          <p:cNvPr id="11" name="Picture 10">
            <a:extLst>
              <a:ext uri="{FF2B5EF4-FFF2-40B4-BE49-F238E27FC236}">
                <a16:creationId xmlns:a16="http://schemas.microsoft.com/office/drawing/2014/main" id="{DFAB55A8-B741-4930-81D5-02C739A20348}"/>
              </a:ext>
            </a:extLst>
          </p:cNvPr>
          <p:cNvPicPr>
            <a:picLocks noChangeAspect="1"/>
          </p:cNvPicPr>
          <p:nvPr/>
        </p:nvPicPr>
        <p:blipFill>
          <a:blip r:embed="rId6"/>
          <a:stretch>
            <a:fillRect/>
          </a:stretch>
        </p:blipFill>
        <p:spPr>
          <a:xfrm>
            <a:off x="8910727" y="1596110"/>
            <a:ext cx="2761946" cy="2654502"/>
          </a:xfrm>
          <a:prstGeom prst="rect">
            <a:avLst/>
          </a:prstGeom>
        </p:spPr>
      </p:pic>
    </p:spTree>
    <p:extLst>
      <p:ext uri="{BB962C8B-B14F-4D97-AF65-F5344CB8AC3E}">
        <p14:creationId xmlns:p14="http://schemas.microsoft.com/office/powerpoint/2010/main" val="2540501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280388" y="929369"/>
            <a:ext cx="553595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Overall…</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TextBox 30">
            <a:extLst>
              <a:ext uri="{FF2B5EF4-FFF2-40B4-BE49-F238E27FC236}">
                <a16:creationId xmlns:a16="http://schemas.microsoft.com/office/drawing/2014/main" id="{B836F48B-C032-4C91-8881-B376797B7857}"/>
              </a:ext>
            </a:extLst>
          </p:cNvPr>
          <p:cNvSpPr txBox="1"/>
          <p:nvPr/>
        </p:nvSpPr>
        <p:spPr>
          <a:xfrm>
            <a:off x="254523" y="3541271"/>
            <a:ext cx="8616099" cy="738664"/>
          </a:xfrm>
          <a:prstGeom prst="rect">
            <a:avLst/>
          </a:prstGeom>
          <a:noFill/>
        </p:spPr>
        <p:txBody>
          <a:bodyPr wrap="square" rtlCol="0">
            <a:spAutoFit/>
          </a:bodyPr>
          <a:lstStyle/>
          <a:p>
            <a:r>
              <a:rPr lang="en-US" sz="1400"/>
              <a:t>So in these regimes the latter two regimes, two-parameter model seems less supportable, but if you look at plot right, might change your mind, and the index dependence doesn’t really matter in these regimes as transport is mainly determined by the first channel.  </a:t>
            </a:r>
          </a:p>
        </p:txBody>
      </p:sp>
      <p:graphicFrame>
        <p:nvGraphicFramePr>
          <p:cNvPr id="18" name="Object 17">
            <a:extLst>
              <a:ext uri="{FF2B5EF4-FFF2-40B4-BE49-F238E27FC236}">
                <a16:creationId xmlns:a16="http://schemas.microsoft.com/office/drawing/2014/main" id="{6A8962D6-85AF-4C09-881B-5CB6CEF42F13}"/>
              </a:ext>
            </a:extLst>
          </p:cNvPr>
          <p:cNvGraphicFramePr>
            <a:graphicFrameLocks noChangeAspect="1"/>
          </p:cNvGraphicFramePr>
          <p:nvPr/>
        </p:nvGraphicFramePr>
        <p:xfrm>
          <a:off x="6194295" y="1725527"/>
          <a:ext cx="4919022" cy="1414219"/>
        </p:xfrm>
        <a:graphic>
          <a:graphicData uri="http://schemas.openxmlformats.org/presentationml/2006/ole">
            <mc:AlternateContent xmlns:mc="http://schemas.openxmlformats.org/markup-compatibility/2006">
              <mc:Choice xmlns:v="urn:schemas-microsoft-com:vml" Requires="v">
                <p:oleObj spid="_x0000_s1026" name="Bitmap Image" r:id="rId4" imgW="5455238" imgH="1744762" progId="Paint.Picture">
                  <p:embed/>
                </p:oleObj>
              </mc:Choice>
              <mc:Fallback>
                <p:oleObj name="Bitmap Image" r:id="rId4" imgW="5455238" imgH="1744762" progId="Paint.Picture">
                  <p:embed/>
                  <p:pic>
                    <p:nvPicPr>
                      <p:cNvPr id="18" name="Object 17">
                        <a:extLst>
                          <a:ext uri="{FF2B5EF4-FFF2-40B4-BE49-F238E27FC236}">
                            <a16:creationId xmlns:a16="http://schemas.microsoft.com/office/drawing/2014/main" id="{6A8962D6-85AF-4C09-881B-5CB6CEF42F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4100" r="2873" b="8179"/>
                      <a:stretch>
                        <a:fillRect/>
                      </a:stretch>
                    </p:blipFill>
                    <p:spPr bwMode="auto">
                      <a:xfrm>
                        <a:off x="6194295" y="1725527"/>
                        <a:ext cx="4919022" cy="1414219"/>
                      </a:xfrm>
                      <a:prstGeom prst="rect">
                        <a:avLst/>
                      </a:prstGeom>
                      <a:noFill/>
                    </p:spPr>
                  </p:pic>
                </p:oleObj>
              </mc:Fallback>
            </mc:AlternateContent>
          </a:graphicData>
        </a:graphic>
      </p:graphicFrame>
      <p:pic>
        <p:nvPicPr>
          <p:cNvPr id="12" name="Picture 11">
            <a:extLst>
              <a:ext uri="{FF2B5EF4-FFF2-40B4-BE49-F238E27FC236}">
                <a16:creationId xmlns:a16="http://schemas.microsoft.com/office/drawing/2014/main" id="{FAE29C3A-C51B-4D4D-A6E9-2DF2A00DAB1C}"/>
              </a:ext>
            </a:extLst>
          </p:cNvPr>
          <p:cNvPicPr>
            <a:picLocks noChangeAspect="1"/>
          </p:cNvPicPr>
          <p:nvPr/>
        </p:nvPicPr>
        <p:blipFill>
          <a:blip r:embed="rId6"/>
          <a:stretch>
            <a:fillRect/>
          </a:stretch>
        </p:blipFill>
        <p:spPr>
          <a:xfrm>
            <a:off x="280388" y="1784937"/>
            <a:ext cx="5067300" cy="1295400"/>
          </a:xfrm>
          <a:prstGeom prst="rect">
            <a:avLst/>
          </a:prstGeom>
        </p:spPr>
      </p:pic>
      <p:graphicFrame>
        <p:nvGraphicFramePr>
          <p:cNvPr id="13" name="Object 12">
            <a:extLst>
              <a:ext uri="{FF2B5EF4-FFF2-40B4-BE49-F238E27FC236}">
                <a16:creationId xmlns:a16="http://schemas.microsoft.com/office/drawing/2014/main" id="{7C1584BC-0425-41EF-ACE6-3B87693B8AC4}"/>
              </a:ext>
            </a:extLst>
          </p:cNvPr>
          <p:cNvGraphicFramePr>
            <a:graphicFrameLocks noChangeAspect="1"/>
          </p:cNvGraphicFramePr>
          <p:nvPr/>
        </p:nvGraphicFramePr>
        <p:xfrm>
          <a:off x="369347" y="5132295"/>
          <a:ext cx="2749550" cy="736600"/>
        </p:xfrm>
        <a:graphic>
          <a:graphicData uri="http://schemas.openxmlformats.org/presentationml/2006/ole">
            <mc:AlternateContent xmlns:mc="http://schemas.openxmlformats.org/markup-compatibility/2006">
              <mc:Choice xmlns:v="urn:schemas-microsoft-com:vml" Requires="v">
                <p:oleObj spid="_x0000_s1027" name="Equation" r:id="rId7" imgW="1841400" imgH="495000" progId="Equation.DSMT4">
                  <p:embed/>
                </p:oleObj>
              </mc:Choice>
              <mc:Fallback>
                <p:oleObj name="Equation" r:id="rId7" imgW="1841400" imgH="495000" progId="Equation.DSMT4">
                  <p:embed/>
                  <p:pic>
                    <p:nvPicPr>
                      <p:cNvPr id="13" name="Object 12">
                        <a:extLst>
                          <a:ext uri="{FF2B5EF4-FFF2-40B4-BE49-F238E27FC236}">
                            <a16:creationId xmlns:a16="http://schemas.microsoft.com/office/drawing/2014/main" id="{7C1584BC-0425-41EF-ACE6-3B87693B8AC4}"/>
                          </a:ext>
                        </a:extLst>
                      </p:cNvPr>
                      <p:cNvPicPr/>
                      <p:nvPr/>
                    </p:nvPicPr>
                    <p:blipFill>
                      <a:blip r:embed="rId8"/>
                      <a:stretch>
                        <a:fillRect/>
                      </a:stretch>
                    </p:blipFill>
                    <p:spPr>
                      <a:xfrm>
                        <a:off x="369347" y="5132295"/>
                        <a:ext cx="2749550" cy="73660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4AB50DE8-57ED-4088-B33D-4D1FB3477BB9}"/>
              </a:ext>
            </a:extLst>
          </p:cNvPr>
          <p:cNvSpPr txBox="1"/>
          <p:nvPr/>
        </p:nvSpPr>
        <p:spPr>
          <a:xfrm>
            <a:off x="280388" y="4501417"/>
            <a:ext cx="4583843" cy="523220"/>
          </a:xfrm>
          <a:prstGeom prst="rect">
            <a:avLst/>
          </a:prstGeom>
          <a:noFill/>
        </p:spPr>
        <p:txBody>
          <a:bodyPr wrap="square" rtlCol="0">
            <a:spAutoFit/>
          </a:bodyPr>
          <a:lstStyle/>
          <a:p>
            <a:r>
              <a:rPr lang="en-US" sz="1400"/>
              <a:t>Side note: Observe that the eigenvalue density implied by the parameter dependence of x</a:t>
            </a:r>
            <a:r>
              <a:rPr lang="en-US" sz="1400" baseline="-25000"/>
              <a:t>a</a:t>
            </a:r>
            <a:r>
              <a:rPr lang="en-US" sz="1400"/>
              <a:t> is given by the equation: </a:t>
            </a:r>
            <a:endParaRPr lang="en-US"/>
          </a:p>
        </p:txBody>
      </p:sp>
      <p:sp>
        <p:nvSpPr>
          <p:cNvPr id="20" name="TextBox 19">
            <a:extLst>
              <a:ext uri="{FF2B5EF4-FFF2-40B4-BE49-F238E27FC236}">
                <a16:creationId xmlns:a16="http://schemas.microsoft.com/office/drawing/2014/main" id="{2C24D6A5-1FD0-446B-9F7C-A237BDCF7E49}"/>
              </a:ext>
            </a:extLst>
          </p:cNvPr>
          <p:cNvSpPr txBox="1"/>
          <p:nvPr/>
        </p:nvSpPr>
        <p:spPr>
          <a:xfrm>
            <a:off x="280388" y="5990892"/>
            <a:ext cx="4583843" cy="307777"/>
          </a:xfrm>
          <a:prstGeom prst="rect">
            <a:avLst/>
          </a:prstGeom>
          <a:noFill/>
        </p:spPr>
        <p:txBody>
          <a:bodyPr wrap="square" rtlCol="0">
            <a:spAutoFit/>
          </a:bodyPr>
          <a:lstStyle/>
          <a:p>
            <a:r>
              <a:rPr lang="en-US" sz="1400"/>
              <a:t>So density is constant in metallic state, linear in critical state</a:t>
            </a:r>
            <a:endParaRPr lang="en-US"/>
          </a:p>
        </p:txBody>
      </p:sp>
    </p:spTree>
    <p:extLst>
      <p:ext uri="{BB962C8B-B14F-4D97-AF65-F5344CB8AC3E}">
        <p14:creationId xmlns:p14="http://schemas.microsoft.com/office/powerpoint/2010/main" val="670039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331389" y="1017408"/>
            <a:ext cx="1125415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lvl="0" eaLnBrk="0" fontAlgn="base" hangingPunct="0">
              <a:spcBef>
                <a:spcPct val="0"/>
              </a:spcBef>
              <a:spcAft>
                <a:spcPct val="0"/>
              </a:spcAft>
            </a:pPr>
            <a:r>
              <a:rPr lang="en-US" altLang="en-US" sz="1400"/>
              <a:t>Going with a two parameter model, we need to examine the length and disorder dependence of the two matrix elements, K</a:t>
            </a:r>
            <a:r>
              <a:rPr lang="en-US" altLang="en-US" sz="1400" baseline="-25000"/>
              <a:t>11</a:t>
            </a:r>
            <a:r>
              <a:rPr lang="en-US" altLang="en-US" sz="1400"/>
              <a:t>, </a:t>
            </a:r>
            <a:r>
              <a:rPr lang="el-GR" altLang="en-US" sz="1400"/>
              <a:t>γ</a:t>
            </a:r>
            <a:r>
              <a:rPr lang="en-US" altLang="en-US" sz="1400" baseline="-25000"/>
              <a:t>12</a:t>
            </a:r>
            <a:r>
              <a:rPr lang="en-US" altLang="en-US" sz="1400"/>
              <a:t>.  </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a:extLst>
              <a:ext uri="{FF2B5EF4-FFF2-40B4-BE49-F238E27FC236}">
                <a16:creationId xmlns:a16="http://schemas.microsoft.com/office/drawing/2014/main" id="{22531BD5-E957-449D-86CA-947D97728D87}"/>
              </a:ext>
            </a:extLst>
          </p:cNvPr>
          <p:cNvPicPr>
            <a:picLocks noChangeAspect="1"/>
          </p:cNvPicPr>
          <p:nvPr/>
        </p:nvPicPr>
        <p:blipFill>
          <a:blip r:embed="rId3"/>
          <a:stretch>
            <a:fillRect/>
          </a:stretch>
        </p:blipFill>
        <p:spPr>
          <a:xfrm>
            <a:off x="138934" y="1840459"/>
            <a:ext cx="2891279" cy="2929322"/>
          </a:xfrm>
          <a:prstGeom prst="rect">
            <a:avLst/>
          </a:prstGeom>
        </p:spPr>
      </p:pic>
      <p:pic>
        <p:nvPicPr>
          <p:cNvPr id="12" name="Picture 11">
            <a:extLst>
              <a:ext uri="{FF2B5EF4-FFF2-40B4-BE49-F238E27FC236}">
                <a16:creationId xmlns:a16="http://schemas.microsoft.com/office/drawing/2014/main" id="{4B07A202-F86F-416E-8ACB-5A1FA6AFF649}"/>
              </a:ext>
            </a:extLst>
          </p:cNvPr>
          <p:cNvPicPr>
            <a:picLocks noChangeAspect="1"/>
          </p:cNvPicPr>
          <p:nvPr/>
        </p:nvPicPr>
        <p:blipFill>
          <a:blip r:embed="rId4"/>
          <a:stretch>
            <a:fillRect/>
          </a:stretch>
        </p:blipFill>
        <p:spPr>
          <a:xfrm>
            <a:off x="5991059" y="1755616"/>
            <a:ext cx="3095962" cy="2628778"/>
          </a:xfrm>
          <a:prstGeom prst="rect">
            <a:avLst/>
          </a:prstGeom>
        </p:spPr>
      </p:pic>
      <p:pic>
        <p:nvPicPr>
          <p:cNvPr id="13" name="Picture 12">
            <a:extLst>
              <a:ext uri="{FF2B5EF4-FFF2-40B4-BE49-F238E27FC236}">
                <a16:creationId xmlns:a16="http://schemas.microsoft.com/office/drawing/2014/main" id="{B27B57BA-508D-4B48-B564-3AB11B3C1B83}"/>
              </a:ext>
            </a:extLst>
          </p:cNvPr>
          <p:cNvPicPr>
            <a:picLocks noChangeAspect="1"/>
          </p:cNvPicPr>
          <p:nvPr/>
        </p:nvPicPr>
        <p:blipFill>
          <a:blip r:embed="rId5"/>
          <a:stretch>
            <a:fillRect/>
          </a:stretch>
        </p:blipFill>
        <p:spPr>
          <a:xfrm>
            <a:off x="3062806" y="1755616"/>
            <a:ext cx="2820244" cy="2801145"/>
          </a:xfrm>
          <a:prstGeom prst="rect">
            <a:avLst/>
          </a:prstGeom>
        </p:spPr>
      </p:pic>
      <p:pic>
        <p:nvPicPr>
          <p:cNvPr id="18" name="Picture 17">
            <a:extLst>
              <a:ext uri="{FF2B5EF4-FFF2-40B4-BE49-F238E27FC236}">
                <a16:creationId xmlns:a16="http://schemas.microsoft.com/office/drawing/2014/main" id="{3DD4093C-C7D2-4815-B04B-83755C45F4F2}"/>
              </a:ext>
            </a:extLst>
          </p:cNvPr>
          <p:cNvPicPr>
            <a:picLocks noChangeAspect="1"/>
          </p:cNvPicPr>
          <p:nvPr/>
        </p:nvPicPr>
        <p:blipFill>
          <a:blip r:embed="rId6"/>
          <a:stretch>
            <a:fillRect/>
          </a:stretch>
        </p:blipFill>
        <p:spPr>
          <a:xfrm>
            <a:off x="9258803" y="1755616"/>
            <a:ext cx="2820073" cy="2545933"/>
          </a:xfrm>
          <a:prstGeom prst="rect">
            <a:avLst/>
          </a:prstGeom>
        </p:spPr>
      </p:pic>
      <p:sp>
        <p:nvSpPr>
          <p:cNvPr id="14" name="Rectangle 13">
            <a:extLst>
              <a:ext uri="{FF2B5EF4-FFF2-40B4-BE49-F238E27FC236}">
                <a16:creationId xmlns:a16="http://schemas.microsoft.com/office/drawing/2014/main" id="{1C30B476-EBA9-4D61-97EE-9DB1F19E1E84}"/>
              </a:ext>
            </a:extLst>
          </p:cNvPr>
          <p:cNvSpPr/>
          <p:nvPr/>
        </p:nvSpPr>
        <p:spPr>
          <a:xfrm>
            <a:off x="238813" y="4825814"/>
            <a:ext cx="2899410" cy="1815882"/>
          </a:xfrm>
          <a:prstGeom prst="rect">
            <a:avLst/>
          </a:prstGeom>
        </p:spPr>
        <p:txBody>
          <a:bodyPr wrap="square">
            <a:spAutoFit/>
          </a:bodyPr>
          <a:lstStyle/>
          <a:p>
            <a:r>
              <a:rPr lang="en-US" altLang="en-US" sz="1400"/>
              <a:t>In the slightly Q1D limit, we find convergence to isotropic values only for weak disorder.  K</a:t>
            </a:r>
            <a:r>
              <a:rPr lang="en-US" altLang="en-US" sz="1400" baseline="-25000"/>
              <a:t>11</a:t>
            </a:r>
            <a:r>
              <a:rPr lang="en-US" altLang="en-US" sz="1400"/>
              <a:t> converges to higher value otherwise, consistent with general trend of higher values for higher disorder.  This would seem to decrease localization length in Q1D direction, which makes sense.  </a:t>
            </a:r>
            <a:endParaRPr lang="en-US" sz="1400"/>
          </a:p>
        </p:txBody>
      </p:sp>
      <p:sp>
        <p:nvSpPr>
          <p:cNvPr id="19" name="Rectangle 18">
            <a:extLst>
              <a:ext uri="{FF2B5EF4-FFF2-40B4-BE49-F238E27FC236}">
                <a16:creationId xmlns:a16="http://schemas.microsoft.com/office/drawing/2014/main" id="{02F3158E-D99A-449D-92DA-F6088C067A5F}"/>
              </a:ext>
            </a:extLst>
          </p:cNvPr>
          <p:cNvSpPr/>
          <p:nvPr/>
        </p:nvSpPr>
        <p:spPr>
          <a:xfrm>
            <a:off x="6141097" y="4769781"/>
            <a:ext cx="2808985" cy="954107"/>
          </a:xfrm>
          <a:prstGeom prst="rect">
            <a:avLst/>
          </a:prstGeom>
        </p:spPr>
        <p:txBody>
          <a:bodyPr wrap="square">
            <a:spAutoFit/>
          </a:bodyPr>
          <a:lstStyle/>
          <a:p>
            <a:r>
              <a:rPr lang="en-US" altLang="en-US" sz="1400"/>
              <a:t>As already seen </a:t>
            </a:r>
            <a:r>
              <a:rPr lang="el-GR" altLang="en-US" sz="1400"/>
              <a:t>γ</a:t>
            </a:r>
            <a:r>
              <a:rPr lang="en-US" altLang="en-US" sz="1400" baseline="-25000"/>
              <a:t>12</a:t>
            </a:r>
            <a:r>
              <a:rPr lang="en-US" altLang="en-US" sz="1400"/>
              <a:t> goes to 1 in weak disorder limit, as constant at critical point, and as 1/L in insulating state.</a:t>
            </a:r>
            <a:endParaRPr lang="en-US" sz="1400"/>
          </a:p>
        </p:txBody>
      </p:sp>
      <p:sp>
        <p:nvSpPr>
          <p:cNvPr id="20" name="TextBox 19">
            <a:extLst>
              <a:ext uri="{FF2B5EF4-FFF2-40B4-BE49-F238E27FC236}">
                <a16:creationId xmlns:a16="http://schemas.microsoft.com/office/drawing/2014/main" id="{8A4DFCE7-A4EE-4BB3-8070-04663017EDE1}"/>
              </a:ext>
            </a:extLst>
          </p:cNvPr>
          <p:cNvSpPr txBox="1"/>
          <p:nvPr/>
        </p:nvSpPr>
        <p:spPr>
          <a:xfrm>
            <a:off x="3196943" y="4825814"/>
            <a:ext cx="2629545" cy="1169551"/>
          </a:xfrm>
          <a:prstGeom prst="rect">
            <a:avLst/>
          </a:prstGeom>
          <a:noFill/>
        </p:spPr>
        <p:txBody>
          <a:bodyPr wrap="square" rtlCol="0">
            <a:spAutoFit/>
          </a:bodyPr>
          <a:lstStyle/>
          <a:p>
            <a:r>
              <a:rPr lang="en-US" sz="1400"/>
              <a:t>K</a:t>
            </a:r>
            <a:r>
              <a:rPr lang="en-US" sz="1400" baseline="-25000"/>
              <a:t>11</a:t>
            </a:r>
            <a:r>
              <a:rPr lang="en-US" sz="1400"/>
              <a:t> goes as 1/L</a:t>
            </a:r>
            <a:r>
              <a:rPr lang="en-US" sz="1400" baseline="30000"/>
              <a:t>2</a:t>
            </a:r>
            <a:r>
              <a:rPr lang="en-US" sz="1400"/>
              <a:t> in weak disorder limit, as left plot confirms.  Then as 1/L at critical point, and as disorder-dependent constant in insulating state.</a:t>
            </a:r>
          </a:p>
        </p:txBody>
      </p:sp>
      <p:sp>
        <p:nvSpPr>
          <p:cNvPr id="21" name="Rectangle 20">
            <a:extLst>
              <a:ext uri="{FF2B5EF4-FFF2-40B4-BE49-F238E27FC236}">
                <a16:creationId xmlns:a16="http://schemas.microsoft.com/office/drawing/2014/main" id="{7D88A044-66B3-42E7-BF0B-37A394F24D3E}"/>
              </a:ext>
            </a:extLst>
          </p:cNvPr>
          <p:cNvSpPr/>
          <p:nvPr/>
        </p:nvSpPr>
        <p:spPr>
          <a:xfrm>
            <a:off x="9362542" y="4769780"/>
            <a:ext cx="2590646" cy="1600438"/>
          </a:xfrm>
          <a:prstGeom prst="rect">
            <a:avLst/>
          </a:prstGeom>
        </p:spPr>
        <p:txBody>
          <a:bodyPr wrap="square">
            <a:spAutoFit/>
          </a:bodyPr>
          <a:lstStyle/>
          <a:p>
            <a:r>
              <a:rPr lang="en-US" altLang="en-US" sz="1400"/>
              <a:t>Even have some strong disorder Q1D results, and we see that both elements go to constant.  I would argue that K</a:t>
            </a:r>
            <a:r>
              <a:rPr lang="en-US" altLang="en-US" sz="1400" baseline="-25000"/>
              <a:t>11</a:t>
            </a:r>
            <a:r>
              <a:rPr lang="en-US" altLang="en-US" sz="1400"/>
              <a:t> is not the relevant parameter here, but K</a:t>
            </a:r>
            <a:r>
              <a:rPr lang="en-US" altLang="en-US" sz="1400" baseline="-25000"/>
              <a:t>NN</a:t>
            </a:r>
            <a:r>
              <a:rPr lang="en-US" altLang="en-US" sz="1400"/>
              <a:t>.  I think we would see these go to isotropic ratios.  </a:t>
            </a:r>
            <a:endParaRPr lang="en-US" sz="1400"/>
          </a:p>
        </p:txBody>
      </p:sp>
    </p:spTree>
    <p:extLst>
      <p:ext uri="{BB962C8B-B14F-4D97-AF65-F5344CB8AC3E}">
        <p14:creationId xmlns:p14="http://schemas.microsoft.com/office/powerpoint/2010/main" val="4175807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72759" y="233973"/>
            <a:ext cx="4496585" cy="621596"/>
          </a:xfrm>
        </p:spPr>
        <p:txBody>
          <a:bodyPr>
            <a:noAutofit/>
          </a:bodyPr>
          <a:lstStyle/>
          <a:p>
            <a:r>
              <a:rPr lang="en-US" sz="3600" b="1" u="sng">
                <a:latin typeface="+mn-lt"/>
              </a:rPr>
              <a:t>Transport Properties</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a:extLst>
              <a:ext uri="{FF2B5EF4-FFF2-40B4-BE49-F238E27FC236}">
                <a16:creationId xmlns:a16="http://schemas.microsoft.com/office/drawing/2014/main" id="{E8CBF70C-DFD6-464A-A1BB-FECABCBCA56E}"/>
              </a:ext>
            </a:extLst>
          </p:cNvPr>
          <p:cNvSpPr>
            <a:spLocks noChangeArrowheads="1"/>
          </p:cNvSpPr>
          <p:nvPr/>
        </p:nvSpPr>
        <p:spPr bwMode="auto">
          <a:xfrm>
            <a:off x="369099" y="1210201"/>
            <a:ext cx="620138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a:latin typeface="Arial" panose="020B0604020202020204" pitchFamily="34" charset="0"/>
              </a:rPr>
              <a:t>Conductivity: Numerical Results (GDMPK)</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a:t>Looking closer at insulating regime, we have:</a:t>
            </a:r>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 name="Picture 11">
            <a:extLst>
              <a:ext uri="{FF2B5EF4-FFF2-40B4-BE49-F238E27FC236}">
                <a16:creationId xmlns:a16="http://schemas.microsoft.com/office/drawing/2014/main" id="{0BD8D5A1-5C77-4A4B-A000-8F14AC25B5E4}"/>
              </a:ext>
            </a:extLst>
          </p:cNvPr>
          <p:cNvPicPr>
            <a:picLocks noChangeAspect="1"/>
          </p:cNvPicPr>
          <p:nvPr/>
        </p:nvPicPr>
        <p:blipFill>
          <a:blip r:embed="rId4"/>
          <a:stretch>
            <a:fillRect/>
          </a:stretch>
        </p:blipFill>
        <p:spPr>
          <a:xfrm>
            <a:off x="268516" y="1897144"/>
            <a:ext cx="3076575" cy="2743200"/>
          </a:xfrm>
          <a:prstGeom prst="rect">
            <a:avLst/>
          </a:prstGeom>
        </p:spPr>
      </p:pic>
      <p:sp>
        <p:nvSpPr>
          <p:cNvPr id="14" name="TextBox 13">
            <a:extLst>
              <a:ext uri="{FF2B5EF4-FFF2-40B4-BE49-F238E27FC236}">
                <a16:creationId xmlns:a16="http://schemas.microsoft.com/office/drawing/2014/main" id="{07AEB839-7024-4DC4-8552-4A3644C45A7E}"/>
              </a:ext>
            </a:extLst>
          </p:cNvPr>
          <p:cNvSpPr txBox="1"/>
          <p:nvPr/>
        </p:nvSpPr>
        <p:spPr>
          <a:xfrm>
            <a:off x="518474" y="5109329"/>
            <a:ext cx="2717347" cy="307777"/>
          </a:xfrm>
          <a:prstGeom prst="rect">
            <a:avLst/>
          </a:prstGeom>
          <a:noFill/>
        </p:spPr>
        <p:txBody>
          <a:bodyPr wrap="none" rtlCol="0">
            <a:spAutoFit/>
          </a:bodyPr>
          <a:lstStyle/>
          <a:p>
            <a:r>
              <a:rPr lang="en-US" sz="1400"/>
              <a:t>which strongly supports the model</a:t>
            </a:r>
          </a:p>
        </p:txBody>
      </p:sp>
      <p:pic>
        <p:nvPicPr>
          <p:cNvPr id="21" name="Picture 20">
            <a:extLst>
              <a:ext uri="{FF2B5EF4-FFF2-40B4-BE49-F238E27FC236}">
                <a16:creationId xmlns:a16="http://schemas.microsoft.com/office/drawing/2014/main" id="{AD137A1A-4E8B-4075-BFDE-B47E4851C61F}"/>
              </a:ext>
            </a:extLst>
          </p:cNvPr>
          <p:cNvPicPr>
            <a:picLocks noChangeAspect="1"/>
          </p:cNvPicPr>
          <p:nvPr/>
        </p:nvPicPr>
        <p:blipFill>
          <a:blip r:embed="rId5"/>
          <a:stretch>
            <a:fillRect/>
          </a:stretch>
        </p:blipFill>
        <p:spPr>
          <a:xfrm>
            <a:off x="4451170" y="1897144"/>
            <a:ext cx="4238625" cy="3552825"/>
          </a:xfrm>
          <a:prstGeom prst="rect">
            <a:avLst/>
          </a:prstGeom>
        </p:spPr>
      </p:pic>
      <p:graphicFrame>
        <p:nvGraphicFramePr>
          <p:cNvPr id="23" name="Object 22">
            <a:extLst>
              <a:ext uri="{FF2B5EF4-FFF2-40B4-BE49-F238E27FC236}">
                <a16:creationId xmlns:a16="http://schemas.microsoft.com/office/drawing/2014/main" id="{C7890D34-2824-43F7-A9F3-2144887AF488}"/>
              </a:ext>
            </a:extLst>
          </p:cNvPr>
          <p:cNvGraphicFramePr>
            <a:graphicFrameLocks noChangeAspect="1"/>
          </p:cNvGraphicFramePr>
          <p:nvPr/>
        </p:nvGraphicFramePr>
        <p:xfrm>
          <a:off x="518474" y="5683453"/>
          <a:ext cx="2538413" cy="550863"/>
        </p:xfrm>
        <a:graphic>
          <a:graphicData uri="http://schemas.openxmlformats.org/presentationml/2006/ole">
            <mc:AlternateContent xmlns:mc="http://schemas.openxmlformats.org/markup-compatibility/2006">
              <mc:Choice xmlns:v="urn:schemas-microsoft-com:vml" Requires="v">
                <p:oleObj spid="_x0000_s2050" name="Equation" r:id="rId6" imgW="1930320" imgH="419040" progId="Equation.DSMT4">
                  <p:embed/>
                </p:oleObj>
              </mc:Choice>
              <mc:Fallback>
                <p:oleObj name="Equation" r:id="rId6" imgW="1930320" imgH="419040" progId="Equation.DSMT4">
                  <p:embed/>
                  <p:pic>
                    <p:nvPicPr>
                      <p:cNvPr id="23" name="Object 22">
                        <a:extLst>
                          <a:ext uri="{FF2B5EF4-FFF2-40B4-BE49-F238E27FC236}">
                            <a16:creationId xmlns:a16="http://schemas.microsoft.com/office/drawing/2014/main" id="{C7890D34-2824-43F7-A9F3-2144887AF488}"/>
                          </a:ext>
                        </a:extLst>
                      </p:cNvPr>
                      <p:cNvPicPr/>
                      <p:nvPr/>
                    </p:nvPicPr>
                    <p:blipFill>
                      <a:blip r:embed="rId7"/>
                      <a:stretch>
                        <a:fillRect/>
                      </a:stretch>
                    </p:blipFill>
                    <p:spPr>
                      <a:xfrm>
                        <a:off x="518474" y="5683453"/>
                        <a:ext cx="2538413" cy="550863"/>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23FFFC2E-E449-4245-8210-C40ABC3100E5}"/>
              </a:ext>
            </a:extLst>
          </p:cNvPr>
          <p:cNvGraphicFramePr>
            <a:graphicFrameLocks noChangeAspect="1"/>
          </p:cNvGraphicFramePr>
          <p:nvPr/>
        </p:nvGraphicFramePr>
        <p:xfrm>
          <a:off x="4608611" y="5647799"/>
          <a:ext cx="752475" cy="517525"/>
        </p:xfrm>
        <a:graphic>
          <a:graphicData uri="http://schemas.openxmlformats.org/presentationml/2006/ole">
            <mc:AlternateContent xmlns:mc="http://schemas.openxmlformats.org/markup-compatibility/2006">
              <mc:Choice xmlns:v="urn:schemas-microsoft-com:vml" Requires="v">
                <p:oleObj spid="_x0000_s2051" name="Equation" r:id="rId8" imgW="571320" imgH="393480" progId="Equation.DSMT4">
                  <p:embed/>
                </p:oleObj>
              </mc:Choice>
              <mc:Fallback>
                <p:oleObj name="Equation" r:id="rId8" imgW="571320" imgH="393480" progId="Equation.DSMT4">
                  <p:embed/>
                  <p:pic>
                    <p:nvPicPr>
                      <p:cNvPr id="24" name="Object 23">
                        <a:extLst>
                          <a:ext uri="{FF2B5EF4-FFF2-40B4-BE49-F238E27FC236}">
                            <a16:creationId xmlns:a16="http://schemas.microsoft.com/office/drawing/2014/main" id="{23FFFC2E-E449-4245-8210-C40ABC3100E5}"/>
                          </a:ext>
                        </a:extLst>
                      </p:cNvPr>
                      <p:cNvPicPr/>
                      <p:nvPr/>
                    </p:nvPicPr>
                    <p:blipFill>
                      <a:blip r:embed="rId9"/>
                      <a:stretch>
                        <a:fillRect/>
                      </a:stretch>
                    </p:blipFill>
                    <p:spPr>
                      <a:xfrm>
                        <a:off x="4608611" y="5647799"/>
                        <a:ext cx="752475" cy="517525"/>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B5CFDA56-C2D1-4069-AA90-7E40DAD41948}"/>
              </a:ext>
            </a:extLst>
          </p:cNvPr>
          <p:cNvGraphicFramePr>
            <a:graphicFrameLocks noChangeAspect="1"/>
          </p:cNvGraphicFramePr>
          <p:nvPr/>
        </p:nvGraphicFramePr>
        <p:xfrm>
          <a:off x="7269734" y="5635429"/>
          <a:ext cx="752475" cy="517525"/>
        </p:xfrm>
        <a:graphic>
          <a:graphicData uri="http://schemas.openxmlformats.org/presentationml/2006/ole">
            <mc:AlternateContent xmlns:mc="http://schemas.openxmlformats.org/markup-compatibility/2006">
              <mc:Choice xmlns:v="urn:schemas-microsoft-com:vml" Requires="v">
                <p:oleObj spid="_x0000_s2052" name="Equation" r:id="rId10" imgW="571320" imgH="393480" progId="Equation.DSMT4">
                  <p:embed/>
                </p:oleObj>
              </mc:Choice>
              <mc:Fallback>
                <p:oleObj name="Equation" r:id="rId10" imgW="571320" imgH="393480" progId="Equation.DSMT4">
                  <p:embed/>
                  <p:pic>
                    <p:nvPicPr>
                      <p:cNvPr id="25" name="Object 24">
                        <a:extLst>
                          <a:ext uri="{FF2B5EF4-FFF2-40B4-BE49-F238E27FC236}">
                            <a16:creationId xmlns:a16="http://schemas.microsoft.com/office/drawing/2014/main" id="{B5CFDA56-C2D1-4069-AA90-7E40DAD41948}"/>
                          </a:ext>
                        </a:extLst>
                      </p:cNvPr>
                      <p:cNvPicPr/>
                      <p:nvPr/>
                    </p:nvPicPr>
                    <p:blipFill>
                      <a:blip r:embed="rId11"/>
                      <a:stretch>
                        <a:fillRect/>
                      </a:stretch>
                    </p:blipFill>
                    <p:spPr>
                      <a:xfrm>
                        <a:off x="7269734" y="5635429"/>
                        <a:ext cx="752475" cy="517525"/>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583C43D-BB90-4E35-B3A4-AABE43A59037}"/>
              </a:ext>
            </a:extLst>
          </p:cNvPr>
          <p:cNvSpPr txBox="1"/>
          <p:nvPr/>
        </p:nvSpPr>
        <p:spPr>
          <a:xfrm>
            <a:off x="5593058" y="5752672"/>
            <a:ext cx="1555422" cy="307777"/>
          </a:xfrm>
          <a:prstGeom prst="rect">
            <a:avLst/>
          </a:prstGeom>
          <a:noFill/>
        </p:spPr>
        <p:txBody>
          <a:bodyPr wrap="square" rtlCol="0">
            <a:spAutoFit/>
          </a:bodyPr>
          <a:lstStyle/>
          <a:p>
            <a:r>
              <a:rPr lang="en-US" sz="1400"/>
              <a:t>later amended to:</a:t>
            </a:r>
            <a:endParaRPr lang="en-US"/>
          </a:p>
        </p:txBody>
      </p:sp>
    </p:spTree>
    <p:extLst>
      <p:ext uri="{BB962C8B-B14F-4D97-AF65-F5344CB8AC3E}">
        <p14:creationId xmlns:p14="http://schemas.microsoft.com/office/powerpoint/2010/main" val="18763431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826</Words>
  <Application>Microsoft Office PowerPoint</Application>
  <PresentationFormat>Widescreen</PresentationFormat>
  <Paragraphs>41</Paragraphs>
  <Slides>7</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7</vt:i4>
      </vt:variant>
    </vt:vector>
  </HeadingPairs>
  <TitlesOfParts>
    <vt:vector size="13" baseType="lpstr">
      <vt:lpstr>Arial</vt:lpstr>
      <vt:lpstr>Calibri</vt:lpstr>
      <vt:lpstr>Calibri Light</vt:lpstr>
      <vt:lpstr>Office Theme</vt:lpstr>
      <vt:lpstr>Bitmap Image</vt:lpstr>
      <vt:lpstr>Equation</vt:lpstr>
      <vt:lpstr>Transport Properties</vt:lpstr>
      <vt:lpstr>Transport Properties</vt:lpstr>
      <vt:lpstr>Transport Properties</vt:lpstr>
      <vt:lpstr>Transport Properties</vt:lpstr>
      <vt:lpstr>Transport Properties</vt:lpstr>
      <vt:lpstr>Transport Properties</vt:lpstr>
      <vt:lpstr>Transport Properties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 Properties</dc:title>
  <dc:creator>Andrew Douglas</dc:creator>
  <cp:lastModifiedBy>Andrew Douglas</cp:lastModifiedBy>
  <cp:revision>2</cp:revision>
  <dcterms:created xsi:type="dcterms:W3CDTF">2019-08-15T21:41:12Z</dcterms:created>
  <dcterms:modified xsi:type="dcterms:W3CDTF">2019-08-15T21:42:21Z</dcterms:modified>
</cp:coreProperties>
</file>